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ink/ink1.xml" ContentType="application/inkml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304" r:id="rId5"/>
    <p:sldId id="303" r:id="rId6"/>
    <p:sldId id="299" r:id="rId7"/>
    <p:sldId id="263" r:id="rId8"/>
    <p:sldId id="298" r:id="rId9"/>
    <p:sldId id="307" r:id="rId10"/>
    <p:sldId id="278" r:id="rId11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80952" autoAdjust="0"/>
  </p:normalViewPr>
  <p:slideViewPr>
    <p:cSldViewPr showGuides="1">
      <p:cViewPr>
        <p:scale>
          <a:sx n="100" d="100"/>
          <a:sy n="100" d="100"/>
        </p:scale>
        <p:origin x="34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147480000" min="-2147480000" units="cm"/>
          <inkml:channel name="Y" type="integer" max="2147480000" min="-2147480000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2T12:20: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01ABD-7356-45BA-BD76-AC6D0511A7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1F1340-691D-4F08-905E-FF5D839CB8C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1F1340-691D-4F08-905E-FF5D839CB8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1F1340-691D-4F08-905E-FF5D839CB8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1F1340-691D-4F08-905E-FF5D839CB8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1F1340-691D-4F08-905E-FF5D839CB8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1F1340-691D-4F08-905E-FF5D839CB8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1F1340-691D-4F08-905E-FF5D839CB8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1F1340-691D-4F08-905E-FF5D839CB8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pubmed.ncbi.nlm.nih.gov/download/" TargetMode="Externa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.png"/><Relationship Id="rId2" Type="http://schemas.openxmlformats.org/officeDocument/2006/relationships/customXml" Target="../ink/ink1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04800" y="1371601"/>
            <a:ext cx="9729327" cy="106680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rmAutofit/>
          </a:bodyPr>
          <a:lstStyle/>
          <a:p>
            <a:pPr algn="ctr"/>
            <a:r>
              <a:rPr lang="en-US" altLang="zh-CN" sz="2800" kern="1400" spc="-50" dirty="0">
                <a:effectLst/>
                <a:latin typeface="等线 Light" panose="02010600030101010101" pitchFamily="2" charset="-122"/>
                <a:ea typeface="等线 Light" panose="02010600030101010101" pitchFamily="2" charset="-122"/>
                <a:cs typeface="Times New Roman" panose="02020603050405020304" pitchFamily="18" charset="0"/>
              </a:rPr>
              <a:t>Build a Medical Q&amp;A system using </a:t>
            </a:r>
            <a:r>
              <a:rPr lang="en-US" altLang="zh-CN" sz="2800" kern="1400" spc="-50" dirty="0" err="1">
                <a:effectLst/>
                <a:latin typeface="等线 Light" panose="02010600030101010101" pitchFamily="2" charset="-122"/>
                <a:ea typeface="等线 Light" panose="02010600030101010101" pitchFamily="2" charset="-122"/>
                <a:cs typeface="Times New Roman" panose="02020603050405020304" pitchFamily="18" charset="0"/>
              </a:rPr>
              <a:t>LangChain</a:t>
            </a:r>
            <a:r>
              <a:rPr lang="en-US" altLang="zh-CN" sz="2800" kern="1400" spc="-50" dirty="0">
                <a:effectLst/>
                <a:latin typeface="等线 Light" panose="02010600030101010101" pitchFamily="2" charset="-122"/>
                <a:ea typeface="等线 Light" panose="02010600030101010101" pitchFamily="2" charset="-122"/>
                <a:cs typeface="Times New Roman" panose="02020603050405020304" pitchFamily="18" charset="0"/>
              </a:rPr>
              <a:t> and Mistral 7B</a:t>
            </a:r>
            <a:endParaRPr lang="zh-CN" altLang="zh-CN" sz="2800" kern="1400" spc="-50" dirty="0">
              <a:effectLst/>
              <a:latin typeface="等线 Light" panose="02010600030101010101" pitchFamily="2" charset="-122"/>
              <a:ea typeface="等线 Light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ts val="400"/>
              </a:spcAft>
            </a:pPr>
            <a:r>
              <a:rPr lang="zh-CN" altLang="zh-CN" sz="2800" kern="1400" spc="-50" dirty="0">
                <a:effectLst/>
                <a:latin typeface="等线 Light" panose="02010600030101010101" pitchFamily="2" charset="-122"/>
                <a:ea typeface="等线 Light" panose="02010600030101010101" pitchFamily="2" charset="-122"/>
                <a:cs typeface="Times New Roman" panose="02020603050405020304" pitchFamily="18" charset="0"/>
              </a:rPr>
              <a:t>使用</a:t>
            </a:r>
            <a:r>
              <a:rPr lang="en-US" altLang="zh-CN" sz="2800" kern="1400" spc="-50" dirty="0" err="1">
                <a:effectLst/>
                <a:latin typeface="等线 Light" panose="02010600030101010101" pitchFamily="2" charset="-122"/>
                <a:ea typeface="等线 Light" panose="02010600030101010101" pitchFamily="2" charset="-122"/>
                <a:cs typeface="Times New Roman" panose="02020603050405020304" pitchFamily="18" charset="0"/>
              </a:rPr>
              <a:t>LangChain</a:t>
            </a:r>
            <a:r>
              <a:rPr lang="zh-CN" altLang="zh-CN" sz="2800" kern="1400" spc="-50" dirty="0">
                <a:effectLst/>
                <a:latin typeface="等线 Light" panose="02010600030101010101" pitchFamily="2" charset="-122"/>
                <a:ea typeface="等线 Light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2800" kern="1400" spc="-50" dirty="0">
                <a:effectLst/>
                <a:latin typeface="等线 Light" panose="02010600030101010101" pitchFamily="2" charset="-122"/>
                <a:ea typeface="等线 Light" panose="02010600030101010101" pitchFamily="2" charset="-122"/>
                <a:cs typeface="Times New Roman" panose="02020603050405020304" pitchFamily="18" charset="0"/>
              </a:rPr>
              <a:t>Mistral 7B</a:t>
            </a:r>
            <a:r>
              <a:rPr lang="zh-CN" altLang="zh-CN" sz="2800" kern="1400" spc="-50" dirty="0">
                <a:effectLst/>
                <a:latin typeface="等线 Light" panose="02010600030101010101" pitchFamily="2" charset="-122"/>
                <a:ea typeface="等线 Light" panose="02010600030101010101" pitchFamily="2" charset="-122"/>
                <a:cs typeface="Times New Roman" panose="02020603050405020304" pitchFamily="18" charset="0"/>
              </a:rPr>
              <a:t>构建医疗问答系统</a:t>
            </a:r>
            <a:endParaRPr lang="zh-CN" altLang="zh-CN" sz="2800" kern="1400" spc="-50" dirty="0">
              <a:effectLst/>
              <a:latin typeface="等线 Light" panose="02010600030101010101" pitchFamily="2" charset="-122"/>
              <a:ea typeface="等线 Light" panose="02010600030101010101" pitchFamily="2" charset="-122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endParaRPr lang="en-US" sz="4950" b="1" dirty="0">
              <a:solidFill>
                <a:schemeClr val="accent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19673" y="4692721"/>
            <a:ext cx="3135630" cy="516864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norm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lang="en-US" sz="2400" dirty="0" err="1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汇报人</a:t>
            </a:r>
            <a:r>
              <a:rPr lang="en-US" sz="240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zh-CN" altLang="en-US" sz="240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孟家辉</a:t>
            </a:r>
            <a:endParaRPr lang="zh-CN" altLang="en-US" sz="2400" dirty="0">
              <a:solidFill>
                <a:srgbClr val="000000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243473" y="5290281"/>
            <a:ext cx="3135630" cy="516864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norm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2024-06-06</a:t>
            </a:r>
            <a:endParaRPr lang="en-US" sz="2400">
              <a:solidFill>
                <a:srgbClr val="000000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8584028" y="555353"/>
            <a:ext cx="3135630" cy="33909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pPr algn="r">
              <a:lnSpc>
                <a:spcPct val="100000"/>
              </a:lnSpc>
              <a:spcBef>
                <a:spcPts val="375"/>
              </a:spcBef>
            </a:pPr>
            <a:r>
              <a:rPr lang="en-US" sz="1500">
                <a:solidFill>
                  <a:srgbClr val="000000">
                    <a:alpha val="72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FROM BAIDU WENKU</a:t>
            </a:r>
            <a:endParaRPr lang="en-US" sz="1500">
              <a:solidFill>
                <a:srgbClr val="000000">
                  <a:alpha val="72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93700" y="15240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dk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Mistral 7B</a:t>
            </a:r>
            <a:endParaRPr lang="zh-CN" altLang="en-US" sz="3200" dirty="0"/>
          </a:p>
        </p:txBody>
      </p:sp>
      <p:sp>
        <p:nvSpPr>
          <p:cNvPr id="7" name="文本框 6"/>
          <p:cNvSpPr txBox="1"/>
          <p:nvPr/>
        </p:nvSpPr>
        <p:spPr>
          <a:xfrm>
            <a:off x="279400" y="838200"/>
            <a:ext cx="89916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背景</a:t>
            </a:r>
            <a:r>
              <a:rPr lang="en-US" altLang="zh-CN" dirty="0"/>
              <a:t>:23</a:t>
            </a:r>
            <a:r>
              <a:rPr lang="zh-CN" altLang="en-US" dirty="0"/>
              <a:t>年</a:t>
            </a:r>
            <a:r>
              <a:rPr lang="en-US" altLang="zh-CN" dirty="0"/>
              <a:t>5</a:t>
            </a:r>
            <a:r>
              <a:rPr lang="zh-CN" altLang="en-US" dirty="0"/>
              <a:t>月，</a:t>
            </a:r>
            <a:r>
              <a:rPr lang="en-US" altLang="zh-CN" dirty="0"/>
              <a:t>DeepMind</a:t>
            </a:r>
            <a:r>
              <a:rPr lang="zh-CN" altLang="en-US" dirty="0"/>
              <a:t>和</a:t>
            </a:r>
            <a:r>
              <a:rPr lang="en-US" altLang="zh-CN" dirty="0"/>
              <a:t>Meta</a:t>
            </a:r>
            <a:r>
              <a:rPr lang="zh-CN" altLang="en-US" dirty="0"/>
              <a:t>的三位前员工在巴黎共同创立了</a:t>
            </a:r>
            <a:r>
              <a:rPr lang="en-US" altLang="zh-CN" dirty="0"/>
              <a:t>Mistral AI</a:t>
            </a:r>
            <a:endParaRPr lang="en-US" altLang="zh-CN" dirty="0"/>
          </a:p>
          <a:p>
            <a:r>
              <a:rPr lang="en-US" altLang="zh-CN" dirty="0"/>
              <a:t>23</a:t>
            </a:r>
            <a:r>
              <a:rPr lang="zh-CN" altLang="en-US" dirty="0"/>
              <a:t>年</a:t>
            </a:r>
            <a:r>
              <a:rPr lang="en-US" altLang="zh-CN" dirty="0"/>
              <a:t>9.27</a:t>
            </a:r>
            <a:r>
              <a:rPr lang="zh-CN" altLang="en-US" dirty="0"/>
              <a:t>，他们发布了第一个基座大模型，即</a:t>
            </a:r>
            <a:r>
              <a:rPr lang="en-US" altLang="zh-CN" dirty="0"/>
              <a:t>Mistral 7B</a:t>
            </a:r>
            <a:r>
              <a:rPr lang="zh-CN" altLang="en-US" dirty="0"/>
              <a:t>，共</a:t>
            </a:r>
            <a:r>
              <a:rPr lang="en-US" altLang="zh-CN" dirty="0"/>
              <a:t>73</a:t>
            </a:r>
            <a:r>
              <a:rPr lang="zh-CN" altLang="en-US" dirty="0"/>
              <a:t>亿参数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模型对比</a:t>
            </a:r>
            <a:r>
              <a:rPr lang="en-US" altLang="zh-CN" dirty="0"/>
              <a:t>:</a:t>
            </a:r>
            <a:endParaRPr lang="en-US" altLang="zh-CN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zh-CN" altLang="en-US" dirty="0"/>
              <a:t>在所有基准测试中跑赢 </a:t>
            </a:r>
            <a:r>
              <a:rPr lang="en-US" altLang="zh-CN" dirty="0"/>
              <a:t>Llama 2 13B</a:t>
            </a:r>
            <a:endParaRPr lang="en-US" altLang="zh-CN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zh-CN" altLang="en-US" dirty="0"/>
              <a:t>在推理、数学和代码生成方面中优于 </a:t>
            </a:r>
            <a:r>
              <a:rPr lang="en-US" altLang="zh-CN" dirty="0"/>
              <a:t>Llama 1 34B</a:t>
            </a:r>
            <a:endParaRPr lang="en-US" altLang="zh-CN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zh-CN" altLang="en-US" dirty="0"/>
              <a:t>在代码上接近 </a:t>
            </a:r>
            <a:r>
              <a:rPr lang="en-US" altLang="zh-CN" dirty="0" err="1"/>
              <a:t>CodeLlama</a:t>
            </a:r>
            <a:r>
              <a:rPr lang="en-US" altLang="zh-CN" dirty="0"/>
              <a:t> 7B </a:t>
            </a:r>
            <a:r>
              <a:rPr lang="zh-CN" altLang="en-US" dirty="0"/>
              <a:t>性能，同时保持良好的英语任务</a:t>
            </a:r>
            <a:endParaRPr lang="en-US" altLang="zh-CN" dirty="0"/>
          </a:p>
          <a:p>
            <a:pPr algn="just"/>
            <a:endParaRPr lang="en-US" altLang="zh-CN" dirty="0"/>
          </a:p>
          <a:p>
            <a:pPr algn="just"/>
            <a:r>
              <a:rPr lang="zh-CN" altLang="en-US" dirty="0"/>
              <a:t>主要方面：</a:t>
            </a:r>
            <a:endParaRPr lang="zh-CN" alt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zh-CN" altLang="en-US" dirty="0"/>
              <a:t>使用分组查询注意力 （</a:t>
            </a:r>
            <a:r>
              <a:rPr lang="en-US" altLang="zh-CN" dirty="0"/>
              <a:t>GQA</a:t>
            </a:r>
            <a:r>
              <a:rPr lang="zh-CN" altLang="en-US" dirty="0"/>
              <a:t>） 加快推理速度</a:t>
            </a:r>
            <a:r>
              <a:rPr lang="zh-CN" alt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-apple-system"/>
              </a:rPr>
              <a:t>，还减少了解码期间的内存需求</a:t>
            </a:r>
            <a:endParaRPr lang="zh-CN" alt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zh-CN" altLang="en-US" dirty="0"/>
              <a:t>使用滑动窗口注意力 （</a:t>
            </a:r>
            <a:r>
              <a:rPr lang="en-US" altLang="zh-CN" dirty="0"/>
              <a:t>SWA</a:t>
            </a:r>
            <a:r>
              <a:rPr lang="zh-CN" altLang="en-US" dirty="0"/>
              <a:t>）有效地处理任意长度的序列，同时降低推理成本。</a:t>
            </a:r>
            <a:endParaRPr lang="en-US" altLang="zh-CN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zh-CN" altLang="en-US" dirty="0"/>
              <a:t>位置编码方面</a:t>
            </a:r>
            <a:r>
              <a:rPr lang="en-US" altLang="zh-CN" dirty="0" err="1"/>
              <a:t>RoPE</a:t>
            </a:r>
            <a:r>
              <a:rPr lang="en-US" altLang="zh-CN" dirty="0"/>
              <a:t>)</a:t>
            </a:r>
            <a:r>
              <a:rPr lang="zh-CN" altLang="en-US" dirty="0"/>
              <a:t>采用绝对位置编码的形式 实现相对位置编码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279400" y="4495800"/>
            <a:ext cx="6324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dirty="0"/>
              <a:t>其他：</a:t>
            </a:r>
            <a:endParaRPr lang="en-US" altLang="zh-CN" dirty="0"/>
          </a:p>
          <a:p>
            <a:pPr algn="l"/>
            <a:r>
              <a:rPr lang="zh-CN" altLang="en-US" dirty="0"/>
              <a:t>预填充与分块：减少重复运算</a:t>
            </a:r>
            <a:endParaRPr lang="zh-CN" altLang="en-US" dirty="0"/>
          </a:p>
          <a:p>
            <a:r>
              <a:rPr lang="zh-CN" altLang="en-US" dirty="0"/>
              <a:t>滚动缓冲区缓存</a:t>
            </a:r>
            <a:r>
              <a:rPr lang="en-US" altLang="zh-CN" dirty="0"/>
              <a:t>(Rolling Buffer Cache)</a:t>
            </a:r>
            <a:r>
              <a:rPr lang="zh-CN" altLang="en-US" dirty="0"/>
              <a:t>：固定的注意力长度意味着可以使用滚动缓存来限制的缓存大小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8584028" y="555353"/>
            <a:ext cx="3135630" cy="33909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pPr algn="r">
              <a:lnSpc>
                <a:spcPct val="100000"/>
              </a:lnSpc>
              <a:spcBef>
                <a:spcPts val="375"/>
              </a:spcBef>
            </a:pPr>
            <a:r>
              <a:rPr lang="en-US" sz="1500">
                <a:solidFill>
                  <a:srgbClr val="000000">
                    <a:alpha val="72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FROM BAIDU WENKU</a:t>
            </a:r>
            <a:endParaRPr lang="en-US" sz="1500">
              <a:solidFill>
                <a:srgbClr val="000000">
                  <a:alpha val="72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72342" y="734729"/>
            <a:ext cx="579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一</a:t>
            </a:r>
            <a:r>
              <a:rPr lang="en-US" altLang="zh-CN" sz="3600" dirty="0"/>
              <a:t>.</a:t>
            </a:r>
            <a:r>
              <a:rPr lang="zh-CN" altLang="en-US" sz="3600" dirty="0"/>
              <a:t>检索增强生成 （</a:t>
            </a:r>
            <a:r>
              <a:rPr lang="en-US" altLang="zh-CN" sz="3600" dirty="0"/>
              <a:t>RAG</a:t>
            </a:r>
            <a:r>
              <a:rPr lang="zh-CN" altLang="en-US" sz="3600" dirty="0"/>
              <a:t>）</a:t>
            </a:r>
            <a:endParaRPr lang="zh-CN" altLang="en-US" sz="3600" dirty="0"/>
          </a:p>
          <a:p>
            <a:endParaRPr lang="zh-CN" altLang="en-US" sz="3600" dirty="0"/>
          </a:p>
        </p:txBody>
      </p:sp>
      <p:sp>
        <p:nvSpPr>
          <p:cNvPr id="7" name="文本框 6"/>
          <p:cNvSpPr txBox="1"/>
          <p:nvPr/>
        </p:nvSpPr>
        <p:spPr>
          <a:xfrm>
            <a:off x="495300" y="1757114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二</a:t>
            </a:r>
            <a:r>
              <a:rPr lang="en-US" altLang="zh-CN" sz="3600" dirty="0"/>
              <a:t>.</a:t>
            </a:r>
            <a:r>
              <a:rPr lang="zh-CN" altLang="en-US" sz="3600" dirty="0"/>
              <a:t>扩展</a:t>
            </a:r>
            <a:endParaRPr lang="zh-CN" altLang="en-US" sz="3600" dirty="0"/>
          </a:p>
        </p:txBody>
      </p:sp>
      <p:sp>
        <p:nvSpPr>
          <p:cNvPr id="9" name="文本框 8"/>
          <p:cNvSpPr txBox="1"/>
          <p:nvPr/>
        </p:nvSpPr>
        <p:spPr>
          <a:xfrm>
            <a:off x="457200" y="2667000"/>
            <a:ext cx="609719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检索增强生成（</a:t>
            </a:r>
            <a:r>
              <a:rPr lang="en-US" altLang="zh-CN" dirty="0"/>
              <a:t>RAG</a:t>
            </a:r>
            <a:r>
              <a:rPr lang="zh-CN" altLang="en-US" dirty="0"/>
              <a:t>），它融合了大语言模型中的检索（</a:t>
            </a:r>
            <a:r>
              <a:rPr lang="en-US" altLang="zh-CN" dirty="0"/>
              <a:t>retrieval</a:t>
            </a:r>
            <a:r>
              <a:rPr lang="zh-CN" altLang="en-US" dirty="0"/>
              <a:t>）和文本生成（</a:t>
            </a:r>
            <a:r>
              <a:rPr lang="en-US" altLang="zh-CN" dirty="0"/>
              <a:t>text generation</a:t>
            </a:r>
            <a:r>
              <a:rPr lang="zh-CN" altLang="en-US" dirty="0"/>
              <a:t>）功能。这种方法将从庞大语料库中获取相关文档片段的检索系统，与根据检索信息生成答案的大语言模型配对使用。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2" y="1447800"/>
            <a:ext cx="12192000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3733800" y="45720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600" dirty="0">
                <a:solidFill>
                  <a:schemeClr val="accent4">
                    <a:lumMod val="75000"/>
                  </a:schemeClr>
                </a:solidFill>
              </a:rPr>
              <a:t> RAG </a:t>
            </a:r>
            <a:r>
              <a:rPr lang="zh-CN" altLang="en-US" sz="3600" dirty="0">
                <a:solidFill>
                  <a:schemeClr val="accent4">
                    <a:lumMod val="75000"/>
                  </a:schemeClr>
                </a:solidFill>
              </a:rPr>
              <a:t>工作流程</a:t>
            </a:r>
            <a:endParaRPr lang="zh-CN" altLang="en-US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6"/>
          <p:cNvSpPr txBox="1"/>
          <p:nvPr/>
        </p:nvSpPr>
        <p:spPr>
          <a:xfrm>
            <a:off x="454963" y="5118981"/>
            <a:ext cx="5829300" cy="781050"/>
          </a:xfrm>
          <a:prstGeom prst="rect">
            <a:avLst/>
          </a:prstGeom>
        </p:spPr>
        <p:txBody>
          <a:bodyPr vert="horz" wrap="square" lIns="114300" tIns="57150" rIns="114300" bIns="57150" rtlCol="0" anchor="t" anchorCtr="0">
            <a:noAutofit/>
          </a:bodyPr>
          <a:lstStyle/>
          <a:p>
            <a:pPr>
              <a:lnSpc>
                <a:spcPct val="140000"/>
              </a:lnSpc>
            </a:pPr>
            <a:endParaRPr lang="en-US" sz="1500" dirty="0">
              <a:solidFill>
                <a:schemeClr val="dk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514350" y="625547"/>
            <a:ext cx="11239500" cy="914400"/>
          </a:xfrm>
          <a:prstGeom prst="rect">
            <a:avLst/>
          </a:prstGeom>
        </p:spPr>
        <p:txBody>
          <a:bodyPr vert="horz" wrap="square" lIns="123825" tIns="123825" rIns="57150" bIns="123825" rtlCol="0" anchor="ctr" anchorCtr="0">
            <a:noAutofit/>
          </a:bodyPr>
          <a:lstStyle/>
          <a:p>
            <a:pPr>
              <a:lnSpc>
                <a:spcPct val="140000"/>
              </a:lnSpc>
            </a:pPr>
            <a:r>
              <a:rPr lang="zh-CN" altLang="en-US" sz="3600" b="1" dirty="0"/>
              <a:t>数据采集</a:t>
            </a:r>
            <a:endParaRPr lang="zh-CN" altLang="en-US" sz="3600" b="1" dirty="0"/>
          </a:p>
          <a:p>
            <a:pPr>
              <a:lnSpc>
                <a:spcPct val="140000"/>
              </a:lnSpc>
            </a:pPr>
            <a:endParaRPr lang="en-US" sz="3000" b="1" dirty="0">
              <a:solidFill>
                <a:schemeClr val="dk2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14350" y="1447800"/>
            <a:ext cx="93154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dirty="0"/>
              <a:t>我们将使用 </a:t>
            </a:r>
            <a:r>
              <a:rPr lang="en-US" altLang="zh-CN" sz="2000" dirty="0"/>
              <a:t>2023 </a:t>
            </a:r>
            <a:r>
              <a:rPr lang="zh-CN" altLang="en-US" sz="2000" dirty="0"/>
              <a:t>年 </a:t>
            </a:r>
            <a:r>
              <a:rPr lang="en-US" altLang="zh-CN" sz="2000" dirty="0"/>
              <a:t>12 </a:t>
            </a:r>
            <a:r>
              <a:rPr lang="zh-CN" altLang="en-US" sz="2000" dirty="0"/>
              <a:t>月发表的 </a:t>
            </a:r>
            <a:r>
              <a:rPr lang="en-US" altLang="zh-CN" sz="2000" dirty="0"/>
              <a:t>PubMed </a:t>
            </a:r>
            <a:r>
              <a:rPr lang="zh-CN" altLang="en-US" sz="2000" dirty="0"/>
              <a:t>文章中的数据。</a:t>
            </a:r>
            <a:r>
              <a:rPr lang="en-US" altLang="zh-CN" sz="2000" dirty="0">
                <a:hlinkClick r:id="rId2"/>
              </a:rPr>
              <a:t>PubMed</a:t>
            </a:r>
            <a:r>
              <a:rPr lang="zh-CN" altLang="en-US" sz="2000" dirty="0"/>
              <a:t> 是一个免费搜索引擎，主要访问 </a:t>
            </a:r>
            <a:r>
              <a:rPr lang="en-US" altLang="zh-CN" sz="2000" dirty="0"/>
              <a:t>MEDLINE </a:t>
            </a:r>
            <a:r>
              <a:rPr lang="zh-CN" altLang="en-US" sz="2000" dirty="0"/>
              <a:t>数据库</a:t>
            </a:r>
            <a:r>
              <a:rPr lang="en-US" altLang="zh-CN" sz="2000" dirty="0"/>
              <a:t>(</a:t>
            </a:r>
            <a:r>
              <a:rPr lang="zh-CN" altLang="en-US" sz="20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美国国立医学图书馆</a:t>
            </a:r>
            <a:r>
              <a:rPr lang="en-US" altLang="zh-CN" sz="2000" dirty="0"/>
              <a:t>)</a:t>
            </a:r>
            <a:r>
              <a:rPr lang="zh-CN" altLang="en-US" sz="2000" dirty="0"/>
              <a:t>，其中包含有关生命科学和生物医学主题的参考文献和摘要。目的是评估</a:t>
            </a:r>
            <a:r>
              <a:rPr lang="en-US" altLang="zh-CN" sz="2000" dirty="0"/>
              <a:t>LLM</a:t>
            </a:r>
            <a:r>
              <a:rPr lang="zh-CN" altLang="en-US" sz="2000" dirty="0"/>
              <a:t>在专业领域和最近发布的信息中的表现。</a:t>
            </a:r>
            <a:endParaRPr lang="zh-CN" altLang="en-US" sz="2000" dirty="0"/>
          </a:p>
        </p:txBody>
      </p:sp>
      <p:sp>
        <p:nvSpPr>
          <p:cNvPr id="10" name="文本框 9"/>
          <p:cNvSpPr txBox="1"/>
          <p:nvPr/>
        </p:nvSpPr>
        <p:spPr>
          <a:xfrm>
            <a:off x="552450" y="3276600"/>
            <a:ext cx="866648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收集的数据保存在 </a:t>
            </a:r>
            <a:r>
              <a:rPr lang="en-US" altLang="zh-CN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JSON </a:t>
            </a:r>
            <a:r>
              <a:rPr lang="zh-CN" altLang="en-US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文件中，结构如下：</a:t>
            </a:r>
            <a:endParaRPr lang="zh-CN" altLang="en-US" b="0" i="0" dirty="0">
              <a:solidFill>
                <a:srgbClr val="242424"/>
              </a:solidFill>
              <a:effectLst/>
              <a:highlight>
                <a:srgbClr val="FFFFFF"/>
              </a:highlight>
              <a:latin typeface="source-serif-pr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文章标题</a:t>
            </a:r>
            <a:endParaRPr lang="zh-CN" altLang="en-US" b="0" i="0" dirty="0">
              <a:solidFill>
                <a:srgbClr val="242424"/>
              </a:solidFill>
              <a:effectLst/>
              <a:highlight>
                <a:srgbClr val="FFFFFF"/>
              </a:highlight>
              <a:latin typeface="source-serif-pr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出版日期</a:t>
            </a:r>
            <a:endParaRPr lang="zh-CN" altLang="en-US" b="0" i="0" dirty="0">
              <a:solidFill>
                <a:srgbClr val="242424"/>
              </a:solidFill>
              <a:effectLst/>
              <a:highlight>
                <a:srgbClr val="FFFFFF"/>
              </a:highlight>
              <a:latin typeface="source-serif-pr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文章摘要</a:t>
            </a:r>
            <a:endParaRPr lang="zh-CN" altLang="en-US" b="0" i="0" dirty="0">
              <a:solidFill>
                <a:srgbClr val="242424"/>
              </a:solidFill>
              <a:effectLst/>
              <a:highlight>
                <a:srgbClr val="FFFFFF"/>
              </a:highlight>
              <a:latin typeface="source-serif-pro"/>
            </a:endParaRPr>
          </a:p>
          <a:p>
            <a:pPr algn="l"/>
            <a:r>
              <a:rPr lang="zh-CN" altLang="en-US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在这里，前两个元素用作元数据，而第三个元素是用于 </a:t>
            </a:r>
            <a:r>
              <a:rPr lang="en-US" altLang="zh-CN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RAG </a:t>
            </a:r>
            <a:r>
              <a:rPr lang="zh-CN" altLang="en-US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系统的内容数据。</a:t>
            </a:r>
            <a:endParaRPr lang="zh-CN" altLang="en-US" b="0" i="0" dirty="0">
              <a:solidFill>
                <a:srgbClr val="242424"/>
              </a:solidFill>
              <a:effectLst/>
              <a:highlight>
                <a:srgbClr val="FFFFFF"/>
              </a:highlight>
              <a:latin typeface="source-serif-pr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916780" y="304800"/>
            <a:ext cx="921781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sz="4000" dirty="0"/>
              <a:t>检索</a:t>
            </a:r>
            <a:endParaRPr lang="en-US" altLang="zh-CN" sz="4000" dirty="0"/>
          </a:p>
          <a:p>
            <a:pPr algn="l"/>
            <a:r>
              <a:rPr lang="zh-CN" altLang="en-US" sz="2000" dirty="0"/>
              <a:t>对 </a:t>
            </a:r>
            <a:r>
              <a:rPr lang="en-US" altLang="zh-CN" sz="2000" dirty="0"/>
              <a:t>RAG </a:t>
            </a:r>
            <a:r>
              <a:rPr lang="zh-CN" altLang="en-US" sz="2000" dirty="0"/>
              <a:t>的文档进行分块的重要性：</a:t>
            </a:r>
            <a:endParaRPr lang="en-US" altLang="zh-CN" sz="2000" dirty="0"/>
          </a:p>
          <a:p>
            <a:pPr algn="l"/>
            <a:r>
              <a:rPr lang="zh-CN" altLang="en-US" dirty="0"/>
              <a:t>因为它有助于将大型文本分解为可管理的部分，确保更高效的处理和更好的检索相关信息的准性。</a:t>
            </a:r>
            <a:endParaRPr lang="en-US" altLang="zh-CN" dirty="0"/>
          </a:p>
        </p:txBody>
      </p:sp>
      <p:sp>
        <p:nvSpPr>
          <p:cNvPr id="15" name="文本框 14"/>
          <p:cNvSpPr txBox="1"/>
          <p:nvPr/>
        </p:nvSpPr>
        <p:spPr>
          <a:xfrm>
            <a:off x="914400" y="1971513"/>
            <a:ext cx="6997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词向量嵌入：选择使用</a:t>
            </a:r>
            <a:r>
              <a:rPr lang="en-US" altLang="zh-CN" dirty="0"/>
              <a:t>e5-large-unsupervised</a:t>
            </a:r>
            <a:r>
              <a:rPr lang="zh-CN" altLang="en-US" dirty="0"/>
              <a:t>模型，存放在矢量数据库</a:t>
            </a:r>
            <a:r>
              <a:rPr lang="en-US" altLang="zh-CN" dirty="0" err="1"/>
              <a:t>Faiss</a:t>
            </a:r>
            <a:r>
              <a:rPr lang="zh-CN" altLang="en-US" dirty="0"/>
              <a:t>当中，</a:t>
            </a:r>
            <a:r>
              <a:rPr lang="zh-CN" altLang="en-US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执行相似性搜索以检索与用户查询相关的前 </a:t>
            </a:r>
            <a:r>
              <a:rPr lang="en-US" altLang="zh-CN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k </a:t>
            </a:r>
            <a:r>
              <a:rPr lang="zh-CN" altLang="en-US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个块</a:t>
            </a:r>
            <a:endParaRPr lang="en-US" altLang="zh-CN" dirty="0"/>
          </a:p>
        </p:txBody>
      </p:sp>
      <p:sp>
        <p:nvSpPr>
          <p:cNvPr id="16" name="文本框 15"/>
          <p:cNvSpPr txBox="1"/>
          <p:nvPr/>
        </p:nvSpPr>
        <p:spPr>
          <a:xfrm>
            <a:off x="874850" y="2793474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highlight>
                  <a:srgbClr val="FFFFFF"/>
                </a:highlight>
                <a:latin typeface="Source Sans Pro" panose="020B0503030403020204" pitchFamily="34" charset="0"/>
              </a:rPr>
              <a:t>E5-large-unsupervised</a:t>
            </a:r>
            <a:r>
              <a:rPr lang="zh-CN" altLang="en-US" dirty="0">
                <a:highlight>
                  <a:srgbClr val="FFFFFF"/>
                </a:highlight>
                <a:latin typeface="Source Sans Pro" panose="020B0503030403020204" pitchFamily="34" charset="0"/>
              </a:rPr>
              <a:t>模型：</a:t>
            </a:r>
            <a:endParaRPr lang="en-US" altLang="zh-CN" b="0" i="0" dirty="0"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r>
              <a:rPr lang="zh-CN" altLang="en-US" b="0" i="0" dirty="0"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作用：通过弱监督对比预训练进行文本嵌入。</a:t>
            </a:r>
            <a:endParaRPr lang="en-US" altLang="zh-CN" b="0" i="0" dirty="0"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r>
              <a:rPr lang="zh-CN" altLang="en-US" b="0" i="0" dirty="0">
                <a:solidFill>
                  <a:srgbClr val="4B5563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模型有 </a:t>
            </a:r>
            <a:r>
              <a:rPr lang="en-US" altLang="zh-CN" b="0" i="0" dirty="0">
                <a:solidFill>
                  <a:srgbClr val="4B5563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24 </a:t>
            </a:r>
            <a:r>
              <a:rPr lang="zh-CN" altLang="en-US" b="0" i="0" dirty="0">
                <a:solidFill>
                  <a:srgbClr val="4B5563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层，嵌入大小为 </a:t>
            </a:r>
            <a:r>
              <a:rPr lang="en-US" altLang="zh-CN" b="0" i="0" dirty="0">
                <a:solidFill>
                  <a:srgbClr val="4B5563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1024</a:t>
            </a:r>
            <a:endParaRPr lang="en-US" altLang="zh-CN" b="0" i="0" dirty="0">
              <a:solidFill>
                <a:srgbClr val="4B5563"/>
              </a:solidFill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r>
              <a:rPr lang="zh-CN" altLang="en-US" b="0" i="0" dirty="0">
                <a:solidFill>
                  <a:srgbClr val="4B5563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此模型仅适用于英语文本。长文本将被截断为最多 </a:t>
            </a:r>
            <a:r>
              <a:rPr lang="en-US" altLang="zh-CN" b="0" i="0" dirty="0">
                <a:solidFill>
                  <a:srgbClr val="4B5563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512 </a:t>
            </a:r>
            <a:r>
              <a:rPr lang="zh-CN" altLang="en-US" b="0" i="0" dirty="0">
                <a:solidFill>
                  <a:srgbClr val="4B5563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个标记。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914400" y="4088825"/>
            <a:ext cx="102012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0" i="0" dirty="0" err="1">
                <a:solidFill>
                  <a:srgbClr val="4D4D4D"/>
                </a:solidFill>
                <a:effectLst/>
                <a:highlight>
                  <a:srgbClr val="FFFFFF"/>
                </a:highlight>
                <a:latin typeface="-apple-system"/>
              </a:rPr>
              <a:t>Faiss</a:t>
            </a:r>
            <a:r>
              <a:rPr lang="zh-CN" altLang="en-US" b="0" i="0" dirty="0">
                <a:solidFill>
                  <a:srgbClr val="4D4D4D"/>
                </a:solidFill>
                <a:effectLst/>
                <a:highlight>
                  <a:srgbClr val="FFFFFF"/>
                </a:highlight>
                <a:latin typeface="-apple-system"/>
              </a:rPr>
              <a:t>（</a:t>
            </a:r>
            <a:r>
              <a:rPr lang="en-US" altLang="zh-CN" b="0" i="0" dirty="0">
                <a:solidFill>
                  <a:srgbClr val="4D4D4D"/>
                </a:solidFill>
                <a:effectLst/>
                <a:highlight>
                  <a:srgbClr val="FFFFFF"/>
                </a:highlight>
                <a:latin typeface="-apple-system"/>
              </a:rPr>
              <a:t>Facebook AI Similarity Search</a:t>
            </a:r>
            <a:r>
              <a:rPr lang="zh-CN" altLang="en-US" b="0" i="0" dirty="0">
                <a:solidFill>
                  <a:srgbClr val="4D4D4D"/>
                </a:solidFill>
                <a:effectLst/>
                <a:highlight>
                  <a:srgbClr val="FFFFFF"/>
                </a:highlight>
                <a:latin typeface="-apple-system"/>
              </a:rPr>
              <a:t>）是一个强大的开源库，专门用于高维向量的相似度搜索。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926306" y="4648200"/>
            <a:ext cx="89058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0" i="0" dirty="0">
                <a:solidFill>
                  <a:srgbClr val="4D4D4D"/>
                </a:solidFill>
                <a:effectLst/>
                <a:highlight>
                  <a:srgbClr val="FFFFFF"/>
                </a:highlight>
                <a:latin typeface="-apple-system"/>
              </a:rPr>
              <a:t>能够快速地在海量数据集中找到最相似的向量。</a:t>
            </a:r>
            <a:endParaRPr lang="zh-CN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r:id="rId2" p14:bwMode="auto">
            <p14:nvContentPartPr>
              <p14:cNvPr id="20" name="墨迹 19"/>
              <p14:cNvContentPartPr/>
              <p14:nvPr/>
            </p14:nvContentPartPr>
            <p14:xfrm>
              <a:off x="2690632" y="1530169"/>
              <a:ext cx="360" cy="360"/>
            </p14:xfrm>
          </p:contentPart>
        </mc:Choice>
        <mc:Fallback xmlns="">
          <p:pic>
            <p:nvPicPr>
              <p:cNvPr id="20" name="墨迹 19"/>
            </p:nvPicPr>
            <p:blipFill>
              <a:blip r:embed="rId3"/>
            </p:blipFill>
            <p:spPr>
              <a:xfrm>
                <a:off x="2690632" y="1530169"/>
                <a:ext cx="360" cy="360"/>
              </a:xfrm>
              <a:prstGeom prst="rect"/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73082" y="1781646"/>
            <a:ext cx="10210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 err="1"/>
              <a:t>Ollama</a:t>
            </a:r>
            <a:r>
              <a:rPr lang="zh-CN" altLang="en-US" dirty="0"/>
              <a:t>是一个开源框架，专为在本地机器上便捷部署和运行大型语言模型（</a:t>
            </a:r>
            <a:r>
              <a:rPr lang="en-US" altLang="zh-CN" dirty="0"/>
              <a:t>LLM</a:t>
            </a:r>
            <a:r>
              <a:rPr lang="zh-CN" altLang="en-US" dirty="0"/>
              <a:t>）而设计。它提供了一套简单的工具和命令，使任何人都可以轻松地启动和使用各种流行的</a:t>
            </a:r>
            <a:r>
              <a:rPr lang="en-US" altLang="zh-CN" dirty="0"/>
              <a:t>LLM</a:t>
            </a:r>
            <a:r>
              <a:rPr lang="zh-CN" altLang="en-US" dirty="0"/>
              <a:t>，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533400" y="362917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sz="2800" b="1" dirty="0"/>
              <a:t>💥</a:t>
            </a:r>
            <a:r>
              <a:rPr lang="en-US" altLang="zh-CN" sz="2800" b="1" dirty="0" err="1"/>
              <a:t>Ollama</a:t>
            </a:r>
            <a:r>
              <a:rPr lang="zh-CN" altLang="en-US" sz="2800" b="1" dirty="0"/>
              <a:t>介绍</a:t>
            </a:r>
            <a:endParaRPr lang="zh-CN" altLang="en-US" sz="2800" b="1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6832" y="453368"/>
            <a:ext cx="711237" cy="400071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654032" y="2553679"/>
            <a:ext cx="8839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目标是使大型语言模型的部署和交互变得简单，无论是对于开发者还是对于终端用户。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684988" y="3124200"/>
            <a:ext cx="9982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 err="1"/>
              <a:t>Ollama</a:t>
            </a:r>
            <a:r>
              <a:rPr lang="zh-CN" altLang="en-US" dirty="0"/>
              <a:t>拉取</a:t>
            </a:r>
            <a:r>
              <a:rPr lang="en-US" altLang="zh-CN" dirty="0"/>
              <a:t>mistral7B</a:t>
            </a:r>
            <a:r>
              <a:rPr lang="zh-CN" altLang="en-US" dirty="0"/>
              <a:t>，好处：占比内存小了</a:t>
            </a:r>
            <a:r>
              <a:rPr lang="en-US" altLang="zh-CN" dirty="0"/>
              <a:t>4</a:t>
            </a:r>
            <a:r>
              <a:rPr lang="zh-CN" altLang="en-US" dirty="0"/>
              <a:t>倍，相当于进行了量化，增进了推理速度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673082" y="1286089"/>
            <a:ext cx="61221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dirty="0"/>
              <a:t>2023</a:t>
            </a:r>
            <a:r>
              <a:rPr lang="zh-CN" altLang="en-US" sz="2000" dirty="0"/>
              <a:t>年</a:t>
            </a:r>
            <a:r>
              <a:rPr lang="en-US" altLang="zh-CN" sz="2000" dirty="0"/>
              <a:t>9</a:t>
            </a:r>
            <a:r>
              <a:rPr lang="zh-CN" altLang="en-US" sz="2000" dirty="0"/>
              <a:t>月</a:t>
            </a:r>
            <a:r>
              <a:rPr lang="en-US" altLang="zh-CN" sz="2000" dirty="0"/>
              <a:t>23</a:t>
            </a:r>
            <a:r>
              <a:rPr lang="zh-CN" altLang="en-US" sz="2000" dirty="0"/>
              <a:t>日发布</a:t>
            </a:r>
            <a:endParaRPr lang="zh-CN" alt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61105" y="1748640"/>
            <a:ext cx="6988435" cy="164915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rmAutofit/>
          </a:bodyPr>
          <a:lstStyle/>
          <a:p>
            <a:pPr algn="l">
              <a:lnSpc>
                <a:spcPct val="96000"/>
              </a:lnSpc>
            </a:pPr>
            <a:r>
              <a:rPr lang="en-US" sz="9675" b="1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THANKS</a:t>
            </a:r>
            <a:endParaRPr lang="en-US" sz="9675" b="1">
              <a:solidFill>
                <a:schemeClr val="accent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56355" y="3336110"/>
            <a:ext cx="3123730" cy="716174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000" b="1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感谢观看</a:t>
            </a:r>
            <a:endParaRPr lang="en-US" sz="3000" b="1">
              <a:solidFill>
                <a:srgbClr val="000000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584028" y="555353"/>
            <a:ext cx="3135630" cy="33909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pPr algn="r">
              <a:lnSpc>
                <a:spcPct val="100000"/>
              </a:lnSpc>
              <a:spcBef>
                <a:spcPts val="375"/>
              </a:spcBef>
            </a:pPr>
            <a:r>
              <a:rPr lang="en-US" sz="1500">
                <a:solidFill>
                  <a:srgbClr val="000000">
                    <a:alpha val="72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FROM BAIDU WENKU</a:t>
            </a:r>
            <a:endParaRPr lang="en-US" sz="1500">
              <a:solidFill>
                <a:srgbClr val="000000">
                  <a:alpha val="72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Dc2ZTQ2MWRhYjZjZTE4ZmQxMmMwMWZhYmJiZDY3ZWUifQ==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EFFBFF"/>
      </a:lt1>
      <a:dk2>
        <a:srgbClr val="002F40"/>
      </a:dk2>
      <a:lt2>
        <a:srgbClr val="FFFFFF"/>
      </a:lt2>
      <a:accent1>
        <a:srgbClr val="3045FD"/>
      </a:accent1>
      <a:accent2>
        <a:srgbClr val="0085FF"/>
      </a:accent2>
      <a:accent3>
        <a:srgbClr val="2947E8"/>
      </a:accent3>
      <a:accent4>
        <a:srgbClr val="3CD6DF"/>
      </a:accent4>
      <a:accent5>
        <a:srgbClr val="73DDE3"/>
      </a:accent5>
      <a:accent6>
        <a:srgbClr val="FFC67C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1375</Words>
  <Application>WPS 演示</Application>
  <PresentationFormat>宽屏</PresentationFormat>
  <Paragraphs>83</Paragraphs>
  <Slides>8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2" baseType="lpstr">
      <vt:lpstr>Arial</vt:lpstr>
      <vt:lpstr>宋体</vt:lpstr>
      <vt:lpstr>Wingdings</vt:lpstr>
      <vt:lpstr>等线 Light</vt:lpstr>
      <vt:lpstr>Times New Roman</vt:lpstr>
      <vt:lpstr>微软雅黑</vt:lpstr>
      <vt:lpstr>-apple-system</vt:lpstr>
      <vt:lpstr>Segoe Print</vt:lpstr>
      <vt:lpstr>source-serif-pro</vt:lpstr>
      <vt:lpstr>Source Sans Pro</vt:lpstr>
      <vt:lpstr>Arial Unicode MS</vt:lpstr>
      <vt:lpstr>Calibri</vt:lpstr>
      <vt:lpstr>等线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王浩杰</dc:creator>
  <cp:lastModifiedBy>萬般劫難</cp:lastModifiedBy>
  <cp:revision>38</cp:revision>
  <dcterms:created xsi:type="dcterms:W3CDTF">2006-08-16T00:00:00Z</dcterms:created>
  <dcterms:modified xsi:type="dcterms:W3CDTF">2024-06-14T11:45:31Z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128332E26A6B4BBEA55B52A57EBF2E69_12</vt:lpwstr>
  </property>
  <property fmtid="{D5CDD505-2E9C-101B-9397-08002B2CF9AE}" pid="3" name="KSOProductBuildVer">
    <vt:lpwstr>2052-12.1.0.16929</vt:lpwstr>
  </property>
</Properties>
</file>